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2" r:id="rId6"/>
    <p:sldId id="271" r:id="rId7"/>
    <p:sldId id="273" r:id="rId8"/>
    <p:sldId id="274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29" autoAdjust="0"/>
  </p:normalViewPr>
  <p:slideViewPr>
    <p:cSldViewPr snapToGrid="0">
      <p:cViewPr varScale="1">
        <p:scale>
          <a:sx n="104" d="100"/>
          <a:sy n="104" d="100"/>
        </p:scale>
        <p:origin x="18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Relational Database Query Execution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Life of a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 SQL query starts as a string</a:t>
            </a:r>
          </a:p>
          <a:p>
            <a:r>
              <a:rPr lang="en-US" dirty="0" smtClean="0"/>
              <a:t>Compilation: g</a:t>
            </a:r>
            <a:r>
              <a:rPr lang="en-US" dirty="0" smtClean="0"/>
              <a:t>ets converted to a </a:t>
            </a:r>
            <a:r>
              <a:rPr lang="en-US" b="1" dirty="0" smtClean="0"/>
              <a:t>parse tree</a:t>
            </a:r>
          </a:p>
          <a:p>
            <a:r>
              <a:rPr lang="en-US" dirty="0" smtClean="0"/>
              <a:t>Query rewrite </a:t>
            </a:r>
          </a:p>
          <a:p>
            <a:pPr lvl="1"/>
            <a:r>
              <a:rPr lang="en-US" dirty="0" smtClean="0"/>
              <a:t>Convert from parse tree to </a:t>
            </a:r>
            <a:r>
              <a:rPr lang="en-US" b="1" dirty="0" smtClean="0"/>
              <a:t>logical query plan</a:t>
            </a:r>
          </a:p>
          <a:p>
            <a:pPr lvl="1"/>
            <a:r>
              <a:rPr lang="en-US" dirty="0" smtClean="0"/>
              <a:t>Some optimization steps here</a:t>
            </a:r>
          </a:p>
          <a:p>
            <a:pPr lvl="1"/>
            <a:r>
              <a:rPr lang="en-US" dirty="0" smtClean="0"/>
              <a:t>Different tree structure</a:t>
            </a:r>
          </a:p>
          <a:p>
            <a:r>
              <a:rPr lang="en-US" dirty="0" smtClean="0"/>
              <a:t>Physical plan generation </a:t>
            </a:r>
            <a:endParaRPr lang="en-US" dirty="0" smtClean="0"/>
          </a:p>
          <a:p>
            <a:pPr lvl="1"/>
            <a:r>
              <a:rPr lang="en-US" dirty="0" smtClean="0"/>
              <a:t>Convert logical query plan to physical query plan</a:t>
            </a:r>
          </a:p>
          <a:p>
            <a:pPr lvl="1"/>
            <a:r>
              <a:rPr lang="en-US" dirty="0" smtClean="0"/>
              <a:t>Select algorithms for each of the operators</a:t>
            </a:r>
          </a:p>
          <a:p>
            <a:pPr lvl="1"/>
            <a:r>
              <a:rPr lang="en-US" dirty="0" smtClean="0"/>
              <a:t>Choose order of operations</a:t>
            </a:r>
          </a:p>
          <a:p>
            <a:pPr lvl="1"/>
            <a:r>
              <a:rPr lang="en-US" dirty="0" smtClean="0"/>
              <a:t>Governed largely by disk I/O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“Query optimizer” is a catch-all term for those second two steps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200900" cy="488598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From</a:t>
            </a:r>
            <a:r>
              <a:rPr lang="en-US" dirty="0"/>
              <a:t>: </a:t>
            </a:r>
            <a:r>
              <a:rPr lang="en-US" sz="1800" dirty="0"/>
              <a:t>http://www.mathcs.emory.edu/~cheung/Courses/554/Syllabus/5-query-opt/FIGS/parseTree01.gif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 descr="Image result for sql parse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32" y="1274619"/>
            <a:ext cx="6202595" cy="397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47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Plan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7533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Table scan</a:t>
            </a:r>
          </a:p>
          <a:p>
            <a:pPr lvl="1"/>
            <a:r>
              <a:rPr lang="en-US" dirty="0" smtClean="0"/>
              <a:t>Iterate over the entire table in physical order</a:t>
            </a:r>
          </a:p>
          <a:p>
            <a:pPr lvl="1"/>
            <a:r>
              <a:rPr lang="en-US" dirty="0" smtClean="0"/>
              <a:t>Return them in the order they were physically located</a:t>
            </a:r>
          </a:p>
          <a:p>
            <a:r>
              <a:rPr lang="en-US" dirty="0" smtClean="0"/>
              <a:t>Index scan</a:t>
            </a:r>
          </a:p>
          <a:p>
            <a:pPr lvl="1"/>
            <a:r>
              <a:rPr lang="en-US" dirty="0" smtClean="0"/>
              <a:t>Do a lookup on an index</a:t>
            </a:r>
          </a:p>
          <a:p>
            <a:pPr lvl="1"/>
            <a:r>
              <a:rPr lang="en-US" dirty="0" smtClean="0"/>
              <a:t>Return the items that match the index</a:t>
            </a:r>
          </a:p>
          <a:p>
            <a:pPr lvl="1"/>
            <a:r>
              <a:rPr lang="en-US" dirty="0" smtClean="0"/>
              <a:t>Possibly physically adjacent, possibly not</a:t>
            </a:r>
          </a:p>
          <a:p>
            <a:r>
              <a:rPr lang="en-US" dirty="0" smtClean="0"/>
              <a:t>Sort-scan</a:t>
            </a:r>
          </a:p>
          <a:p>
            <a:pPr lvl="1"/>
            <a:r>
              <a:rPr lang="en-US" dirty="0" smtClean="0"/>
              <a:t>Return the tuples needed in sorted order (e.g. ORDER BY, or other query operations)</a:t>
            </a:r>
          </a:p>
          <a:p>
            <a:pPr lvl="1"/>
            <a:r>
              <a:rPr lang="en-US" dirty="0" smtClean="0"/>
              <a:t>Can be done in a few ways</a:t>
            </a:r>
          </a:p>
          <a:p>
            <a:pPr lvl="2"/>
            <a:r>
              <a:rPr lang="en-US" dirty="0" smtClean="0"/>
              <a:t>Does the index support sorted returns? e.g. use </a:t>
            </a:r>
            <a:r>
              <a:rPr lang="en-US" dirty="0" err="1" smtClean="0"/>
              <a:t>b+trees</a:t>
            </a:r>
            <a:endParaRPr lang="en-US" dirty="0" smtClean="0"/>
          </a:p>
          <a:p>
            <a:pPr lvl="2"/>
            <a:r>
              <a:rPr lang="en-US" dirty="0" smtClean="0"/>
              <a:t>Will the results fit in a sort buffer? </a:t>
            </a:r>
            <a:br>
              <a:rPr lang="en-US" dirty="0" smtClean="0"/>
            </a:br>
            <a:r>
              <a:rPr lang="en-US" dirty="0" smtClean="0"/>
              <a:t>Place tuples in a sort buffer and sort as a separate operation</a:t>
            </a:r>
          </a:p>
          <a:p>
            <a:pPr lvl="2"/>
            <a:r>
              <a:rPr lang="en-US" dirty="0" smtClean="0"/>
              <a:t>Otherwise, sort the results in pieces and place them back on secondary storage and return merge-sorted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6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200900" cy="4968641"/>
          </a:xfrm>
        </p:spPr>
        <p:txBody>
          <a:bodyPr>
            <a:normAutofit/>
          </a:bodyPr>
          <a:lstStyle/>
          <a:p>
            <a:r>
              <a:rPr lang="en-US" dirty="0" smtClean="0"/>
              <a:t>Tuple-at-a-time, unary operations</a:t>
            </a:r>
          </a:p>
          <a:p>
            <a:pPr lvl="1"/>
            <a:r>
              <a:rPr lang="en-US" dirty="0" smtClean="0"/>
              <a:t>Some operations only need to see one tuple at a time </a:t>
            </a:r>
          </a:p>
          <a:p>
            <a:pPr lvl="1"/>
            <a:r>
              <a:rPr lang="en-US" dirty="0" smtClean="0"/>
              <a:t>e.g. selection</a:t>
            </a:r>
          </a:p>
          <a:p>
            <a:pPr lvl="1"/>
            <a:r>
              <a:rPr lang="en-US" dirty="0"/>
              <a:t>Only needs a small buffer</a:t>
            </a:r>
          </a:p>
          <a:p>
            <a:pPr lvl="1"/>
            <a:r>
              <a:rPr lang="en-US" dirty="0"/>
              <a:t>But, they still benefit from multiple buffers because physical scans can read a lot at a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Full-relation, unary operations</a:t>
            </a:r>
          </a:p>
          <a:p>
            <a:pPr lvl="1"/>
            <a:r>
              <a:rPr lang="en-US" dirty="0" smtClean="0"/>
              <a:t>The entire table is needed, but only one parameter</a:t>
            </a:r>
          </a:p>
          <a:p>
            <a:pPr lvl="1"/>
            <a:r>
              <a:rPr lang="en-US" dirty="0" smtClean="0"/>
              <a:t>e.g. grouping (GROUP BY)</a:t>
            </a:r>
          </a:p>
          <a:p>
            <a:pPr lvl="1"/>
            <a:r>
              <a:rPr lang="en-US" dirty="0" smtClean="0"/>
              <a:t>e.g. duplicate-elimination (DISTINCT)</a:t>
            </a:r>
          </a:p>
          <a:p>
            <a:r>
              <a:rPr lang="en-US" dirty="0" smtClean="0"/>
              <a:t>Full-relation, binary operations</a:t>
            </a:r>
          </a:p>
          <a:p>
            <a:pPr lvl="1"/>
            <a:r>
              <a:rPr lang="en-US" dirty="0" smtClean="0"/>
              <a:t>e.g. join, union, intersection, cross-products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9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685800"/>
            <a:ext cx="7431809" cy="10142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One-Pass vs. Two-Pass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algorithms allow for only one pass through the data, others require two iterations</a:t>
            </a:r>
          </a:p>
          <a:p>
            <a:endParaRPr lang="en-US" dirty="0" smtClean="0"/>
          </a:p>
          <a:p>
            <a:r>
              <a:rPr lang="en-US" dirty="0" smtClean="0"/>
              <a:t>Many of the two-pass algorithms involve sorting first, then using that assumption</a:t>
            </a:r>
          </a:p>
          <a:p>
            <a:endParaRPr lang="en-US" dirty="0"/>
          </a:p>
          <a:p>
            <a:r>
              <a:rPr lang="en-US" dirty="0" smtClean="0"/>
              <a:t>So are two-pass algorithms worse than one-pass?</a:t>
            </a:r>
          </a:p>
          <a:p>
            <a:pPr lvl="1"/>
            <a:r>
              <a:rPr lang="en-US" dirty="0" smtClean="0"/>
              <a:t>Not necessarily. </a:t>
            </a:r>
          </a:p>
          <a:p>
            <a:pPr lvl="1"/>
            <a:r>
              <a:rPr lang="en-US" dirty="0" smtClean="0"/>
              <a:t>Two-pass algorithms can use less memory</a:t>
            </a:r>
          </a:p>
          <a:p>
            <a:pPr lvl="1"/>
            <a:r>
              <a:rPr lang="en-US" dirty="0" smtClean="0"/>
              <a:t>If sorting was already required, then using that assumption speeds up other operations anyway – best to choose the right algorithm for the situation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2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DISTINCT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708900" cy="45252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 DISTINCT a slow operation?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SELECT DISTINCT username FROM </a:t>
            </a:r>
            <a:r>
              <a:rPr lang="en-US" dirty="0" err="1" smtClean="0">
                <a:latin typeface="Consolas" panose="020B0609020204030204" pitchFamily="49" charset="0"/>
              </a:rPr>
              <a:t>access_logs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Without any other conditions, yes</a:t>
            </a:r>
          </a:p>
          <a:p>
            <a:pPr lvl="1"/>
            <a:r>
              <a:rPr lang="en-US" dirty="0" smtClean="0"/>
              <a:t>Requires an input buffer to conduct a hash-based distinction</a:t>
            </a:r>
          </a:p>
          <a:p>
            <a:pPr lvl="1"/>
            <a:r>
              <a:rPr lang="en-US" dirty="0" smtClean="0"/>
              <a:t>Memory usage is dependent upon the distribution of usernames!! (i.e. many names, bigger hash table…)</a:t>
            </a:r>
          </a:p>
          <a:p>
            <a:r>
              <a:rPr lang="en-US" dirty="0" smtClean="0"/>
              <a:t>But! What if we:</a:t>
            </a:r>
          </a:p>
          <a:p>
            <a:pPr lvl="1"/>
            <a:r>
              <a:rPr lang="en-US" dirty="0" smtClean="0"/>
              <a:t>Use a B-tree: then we can return lists in sorted order</a:t>
            </a:r>
          </a:p>
          <a:p>
            <a:pPr lvl="1"/>
            <a:r>
              <a:rPr lang="en-US" dirty="0" smtClean="0"/>
              <a:t>Have the table be in physically sorted order so that sequential reads are fast</a:t>
            </a:r>
          </a:p>
          <a:p>
            <a:r>
              <a:rPr lang="en-US" dirty="0" smtClean="0"/>
              <a:t>Now we can do a two-pass</a:t>
            </a:r>
          </a:p>
          <a:p>
            <a:pPr lvl="1"/>
            <a:r>
              <a:rPr lang="en-US" dirty="0" smtClean="0"/>
              <a:t>Knowing we’ll see </a:t>
            </a:r>
            <a:r>
              <a:rPr lang="en-US" dirty="0" smtClean="0">
                <a:latin typeface="Consolas" panose="020B0609020204030204" pitchFamily="49" charset="0"/>
              </a:rPr>
              <a:t>username</a:t>
            </a:r>
            <a:r>
              <a:rPr lang="en-US" dirty="0" smtClean="0"/>
              <a:t>s in sorted order, we know that any duplicates would be adjacent</a:t>
            </a:r>
          </a:p>
          <a:p>
            <a:pPr lvl="1"/>
            <a:r>
              <a:rPr lang="en-US" dirty="0" smtClean="0"/>
              <a:t>Now we can store ONLY the last tuple and compare</a:t>
            </a:r>
          </a:p>
          <a:p>
            <a:pPr lvl="1"/>
            <a:r>
              <a:rPr lang="en-US" dirty="0" smtClean="0"/>
              <a:t>Less memory, and faster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22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55" y="1700014"/>
            <a:ext cx="8100289" cy="41673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How can aggregation be computed?</a:t>
            </a:r>
          </a:p>
          <a:p>
            <a:pPr lvl="1"/>
            <a:r>
              <a:rPr lang="en-US" dirty="0" smtClean="0"/>
              <a:t>e.g.</a:t>
            </a:r>
            <a:r>
              <a:rPr lang="en-US" dirty="0">
                <a:latin typeface="Consolas" panose="020B0609020204030204" pitchFamily="49" charset="0"/>
              </a:rPr>
              <a:t> SELECT </a:t>
            </a:r>
            <a:r>
              <a:rPr lang="en-US" dirty="0" smtClean="0">
                <a:latin typeface="Consolas" panose="020B0609020204030204" pitchFamily="49" charset="0"/>
              </a:rPr>
              <a:t>username, count(*) </a:t>
            </a:r>
            <a:r>
              <a:rPr lang="en-US" dirty="0">
                <a:latin typeface="Consolas" panose="020B0609020204030204" pitchFamily="49" charset="0"/>
              </a:rPr>
              <a:t>FROM </a:t>
            </a:r>
            <a:r>
              <a:rPr lang="en-US" dirty="0" err="1" smtClean="0">
                <a:latin typeface="Consolas" panose="020B0609020204030204" pitchFamily="49" charset="0"/>
              </a:rPr>
              <a:t>access_logs</a:t>
            </a:r>
            <a:r>
              <a:rPr lang="en-US" dirty="0" smtClean="0">
                <a:latin typeface="Consolas" panose="020B0609020204030204" pitchFamily="49" charset="0"/>
              </a:rPr>
              <a:t/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GROUP BY username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One-pass algorithm: hash table in the input buffer, </a:t>
            </a:r>
            <a:r>
              <a:rPr lang="en-US" sz="1600" dirty="0"/>
              <a:t>{</a:t>
            </a:r>
            <a:r>
              <a:rPr lang="en-US" sz="1600" dirty="0" smtClean="0">
                <a:latin typeface="Consolas" panose="020B0609020204030204" pitchFamily="49" charset="0"/>
              </a:rPr>
              <a:t>“admin”=&gt;10}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Note: aggregation operator has a big impact on memory usage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>
                <a:latin typeface="Consolas" panose="020B0609020204030204" pitchFamily="49" charset="0"/>
              </a:rPr>
              <a:t>COUNT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MIN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MAX</a:t>
            </a:r>
            <a:r>
              <a:rPr lang="en-US" dirty="0" smtClean="0"/>
              <a:t> are small – need one number per group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is big – need to keep the entire group! </a:t>
            </a:r>
          </a:p>
          <a:p>
            <a:r>
              <a:rPr lang="en-US" dirty="0"/>
              <a:t>Two-pass algorithm: sort by </a:t>
            </a:r>
            <a:r>
              <a:rPr lang="en-US" dirty="0" smtClean="0">
                <a:latin typeface="Consolas" panose="020B0609020204030204" pitchFamily="49" charset="0"/>
              </a:rPr>
              <a:t>username</a:t>
            </a:r>
          </a:p>
          <a:p>
            <a:pPr lvl="1"/>
            <a:r>
              <a:rPr lang="en-US" dirty="0"/>
              <a:t>e.g.</a:t>
            </a:r>
            <a:r>
              <a:rPr lang="en-US" dirty="0">
                <a:latin typeface="Consolas" panose="020B0609020204030204" pitchFamily="49" charset="0"/>
              </a:rPr>
              <a:t> SELECT </a:t>
            </a:r>
            <a:r>
              <a:rPr lang="en-US" dirty="0" smtClean="0">
                <a:latin typeface="Consolas" panose="020B0609020204030204" pitchFamily="49" charset="0"/>
              </a:rPr>
              <a:t>student,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>
                <a:latin typeface="Consolas" panose="020B0609020204030204" pitchFamily="49" charset="0"/>
              </a:rPr>
              <a:t>(*) </a:t>
            </a:r>
            <a:r>
              <a:rPr lang="en-US" dirty="0">
                <a:latin typeface="Consolas" panose="020B0609020204030204" pitchFamily="49" charset="0"/>
              </a:rPr>
              <a:t>FROM </a:t>
            </a:r>
            <a:r>
              <a:rPr lang="en-US" dirty="0" smtClean="0">
                <a:latin typeface="Consolas" panose="020B0609020204030204" pitchFamily="49" charset="0"/>
              </a:rPr>
              <a:t>grades 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    GROUP </a:t>
            </a:r>
            <a:r>
              <a:rPr lang="en-US" dirty="0">
                <a:latin typeface="Consolas" panose="020B0609020204030204" pitchFamily="49" charset="0"/>
              </a:rPr>
              <a:t>BY </a:t>
            </a:r>
            <a:r>
              <a:rPr lang="en-US" dirty="0" smtClean="0">
                <a:latin typeface="Consolas" panose="020B0609020204030204" pitchFamily="49" charset="0"/>
              </a:rPr>
              <a:t>student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You know all students named “</a:t>
            </a:r>
            <a:r>
              <a:rPr lang="en-US" dirty="0" err="1" smtClean="0"/>
              <a:t>dustin</a:t>
            </a:r>
            <a:r>
              <a:rPr lang="en-US" dirty="0" smtClean="0"/>
              <a:t>” are adjacent on disk</a:t>
            </a:r>
          </a:p>
          <a:p>
            <a:pPr lvl="1"/>
            <a:r>
              <a:rPr lang="en-US" dirty="0" smtClean="0"/>
              <a:t>Store </a:t>
            </a:r>
            <a:r>
              <a:rPr lang="en-US" dirty="0"/>
              <a:t>beginnings and ends of groups </a:t>
            </a:r>
            <a:r>
              <a:rPr lang="en-US" dirty="0" smtClean="0"/>
              <a:t>to the places on disk and access them when needed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09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Relational databases will often implement the iterator pattern</a:t>
            </a:r>
          </a:p>
          <a:p>
            <a:pPr lvl="1"/>
            <a:r>
              <a:rPr lang="en-US" dirty="0" smtClean="0"/>
              <a:t>Have a LIMIT on the result set explicitly</a:t>
            </a:r>
          </a:p>
          <a:p>
            <a:pPr lvl="1"/>
            <a:r>
              <a:rPr lang="en-US" dirty="0" smtClean="0"/>
              <a:t>Or, the result set has an internal limit based on the iterator</a:t>
            </a:r>
          </a:p>
          <a:p>
            <a:r>
              <a:rPr lang="en-US" dirty="0" smtClean="0"/>
              <a:t>This can often complicate the implementation of these algorithms</a:t>
            </a:r>
            <a:endParaRPr lang="en-US" dirty="0"/>
          </a:p>
          <a:p>
            <a:r>
              <a:rPr lang="en-US" dirty="0" smtClean="0"/>
              <a:t>This often can be exploited for performance reasons:</a:t>
            </a:r>
          </a:p>
          <a:p>
            <a:pPr lvl="1"/>
            <a:r>
              <a:rPr lang="en-US" dirty="0" smtClean="0"/>
              <a:t>Instead of sorting an entire table, only try to retrieve the top 10</a:t>
            </a:r>
          </a:p>
          <a:p>
            <a:pPr lvl="1"/>
            <a:r>
              <a:rPr lang="en-US" dirty="0" smtClean="0"/>
              <a:t>“Retrieve the top 10” is a different algorithm than sorting!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0494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1022</TotalTime>
  <Words>565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Consolas</vt:lpstr>
      <vt:lpstr>Franklin Gothic Book</vt:lpstr>
      <vt:lpstr>Crop</vt:lpstr>
      <vt:lpstr>Relational Database Query Execution</vt:lpstr>
      <vt:lpstr>The Life of a Query</vt:lpstr>
      <vt:lpstr>Example Parse Tree</vt:lpstr>
      <vt:lpstr>Physical Plan Operators</vt:lpstr>
      <vt:lpstr>Categories of Operations</vt:lpstr>
      <vt:lpstr>One-Pass vs. Two-Pass Algorithms</vt:lpstr>
      <vt:lpstr>e.g. DISTINCT</vt:lpstr>
      <vt:lpstr>e.g. GROUP BY</vt:lpstr>
      <vt:lpstr>Iterator Pattern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617</cp:revision>
  <dcterms:created xsi:type="dcterms:W3CDTF">2017-08-28T11:43:38Z</dcterms:created>
  <dcterms:modified xsi:type="dcterms:W3CDTF">2017-11-17T16:02:49Z</dcterms:modified>
</cp:coreProperties>
</file>